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內文層級一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內文層級二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內文層級三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內文層級四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12618" y="4508500"/>
            <a:ext cx="11811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文字</a:t>
            </a: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內文層級一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內文層級二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內文層級三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內文層級四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內文層級一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內文層級二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內文層級三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內文層級四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內文層級一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內文層級二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內文層級三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內文層級四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內文層級一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內文層級二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內文層級三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內文層級四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內文層級一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內文層級二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內文層級三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內文層級四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內文層級一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內文層級二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內文層級三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內文層級四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內文層級五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7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10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cmcm.com/blog" TargetMode="External"/><Relationship Id="rId3" Type="http://schemas.openxmlformats.org/officeDocument/2006/relationships/image" Target="../media/image2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18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asted-image.png" descr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400" y="-1"/>
            <a:ext cx="17206042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ng" descr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0996" y="1222375"/>
            <a:ext cx="17323860" cy="9859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175154" y="3415029"/>
            <a:ext cx="7302501" cy="292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l" defTabSz="914400">
              <a:defRPr sz="1800">
                <a:solidFill>
                  <a:srgbClr val="000000"/>
                </a:solidFill>
                <a:effectLst/>
              </a:defRPr>
            </a:pPr>
            <a:r>
              <a:rPr b="1" sz="4000">
                <a:latin typeface="Calibri"/>
                <a:ea typeface="Calibri"/>
                <a:cs typeface="Calibri"/>
                <a:sym typeface="Calibri"/>
              </a:rPr>
              <a:t>Clean Master / CM Security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914400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latin typeface="新細明體"/>
                <a:ea typeface="新細明體"/>
                <a:cs typeface="新細明體"/>
                <a:sym typeface="新細明體"/>
              </a:rPr>
              <a:t>Root的黑.白.事</a:t>
            </a:r>
            <a:endParaRPr sz="4000">
              <a:latin typeface="標楷體"/>
              <a:ea typeface="標楷體"/>
              <a:cs typeface="標楷體"/>
              <a:sym typeface="標楷體"/>
            </a:endParaRPr>
          </a:p>
          <a:p>
            <a:pPr lvl="0" algn="l" defTabSz="914400">
              <a:defRPr sz="1800">
                <a:solidFill>
                  <a:srgbClr val="000000"/>
                </a:solidFill>
                <a:effectLst/>
              </a:defRPr>
            </a:pP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lvl="0" algn="l" defTabSz="91440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Mick Tsai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91440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Product </a:t>
            </a:r>
            <a:r>
              <a:rPr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Director, Cheetah Mobile</a:t>
            </a:r>
            <a:br>
              <a:rPr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Aug </a:t>
            </a:r>
            <a:r>
              <a:rPr i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2014 </a:t>
            </a:r>
          </a:p>
        </p:txBody>
      </p:sp>
      <p:pic>
        <p:nvPicPr>
          <p:cNvPr id="36" name="pasted-image.png" descr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76416" y="8922279"/>
            <a:ext cx="1684339" cy="144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44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FFFFFF"/>
                </a:solidFill>
              </a:rPr>
              <a:t>诈骗是利用人性的弱点</a:t>
            </a:r>
          </a:p>
        </p:txBody>
      </p:sp>
      <p:pic>
        <p:nvPicPr>
          <p:cNvPr id="77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5866" y="2822575"/>
            <a:ext cx="3917951" cy="560705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333375" y="3787001"/>
            <a:ext cx="7712075" cy="3367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444500" indent="-444500" algn="l" defTabSz="91440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好奇心 OR 恐惧感</a:t>
            </a:r>
            <a:br>
              <a:rPr sz="3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</a:br>
            <a:endParaRPr sz="36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444500" indent="-444500" algn="l" defTabSz="91440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木马病毒，必须下载才能接着签收电子账单</a:t>
            </a:r>
            <a:br>
              <a:rPr sz="3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</a:br>
            <a:endParaRPr sz="36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444500" indent="-444500" algn="l" defTabSz="914400"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软件被下载后，对使用者的手机展开攻击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presetClass="entr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" grpId="2"/>
      <p:bldP build="p" bldLvl="1" animBg="1" rev="0" advAuto="0" spid="7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38150">
              <a:defRPr sz="56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600">
                <a:solidFill>
                  <a:srgbClr val="FFFFFF"/>
                </a:solidFill>
              </a:rPr>
              <a:t>如何攻击?</a:t>
            </a:r>
          </a:p>
        </p:txBody>
      </p:sp>
      <p:sp>
        <p:nvSpPr>
          <p:cNvPr id="81" name="Shape 81"/>
          <p:cNvSpPr/>
          <p:nvPr/>
        </p:nvSpPr>
        <p:spPr>
          <a:xfrm>
            <a:off x="924024" y="3653621"/>
            <a:ext cx="9910234" cy="2446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345722" indent="-345722" algn="l" defTabSz="438150"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恶意软件窃取用户手机号码并用来经由</a:t>
            </a:r>
            <a:r>
              <a:rPr sz="4000" u="sng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小额付款</a:t>
            </a: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进行网购</a:t>
            </a:r>
            <a:b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</a:br>
            <a:endParaRPr sz="24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345722" indent="-345722" algn="l" defTabSz="438150"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窃取用户的电话簿并且</a:t>
            </a:r>
            <a:r>
              <a:rPr sz="4000" u="sng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上传</a:t>
            </a: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全部联系人数据到C&amp;C中心</a:t>
            </a:r>
            <a:b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</a:br>
            <a:endParaRPr sz="24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345722" indent="-345722" algn="l" defTabSz="438150"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传简讯给每位连络人，短信更有</a:t>
            </a:r>
            <a:r>
              <a:rPr sz="4000" u="sng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说服力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600"/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6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6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6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787400" y="2032000"/>
            <a:ext cx="11430000" cy="2438400"/>
          </a:xfrm>
          <a:prstGeom prst="rect">
            <a:avLst/>
          </a:prstGeom>
        </p:spPr>
        <p:txBody>
          <a:bodyPr/>
          <a:lstStyle>
            <a:lvl1pPr algn="ctr" defTabSz="438150">
              <a:defRPr sz="44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FFFFFF"/>
                </a:solidFill>
              </a:rPr>
              <a:t>为什么此病毒会在台湾扩散的如此迅速？</a:t>
            </a:r>
          </a:p>
        </p:txBody>
      </p:sp>
      <p:sp>
        <p:nvSpPr>
          <p:cNvPr id="84" name="Shape 84"/>
          <p:cNvSpPr/>
          <p:nvPr/>
        </p:nvSpPr>
        <p:spPr>
          <a:xfrm>
            <a:off x="1289050" y="5033517"/>
            <a:ext cx="10426700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38150">
              <a:lnSpc>
                <a:spcPct val="200000"/>
              </a:lnSpc>
              <a:spcBef>
                <a:spcPts val="6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台湾特殊的电信商小额付款机制，只需简单回复一个短信认证码，</a:t>
            </a:r>
            <a:b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</a:b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用戶即可通过此项机制经由手机号码进行网购并完成付款。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8"/>
          <p:cNvGrpSpPr/>
          <p:nvPr/>
        </p:nvGrpSpPr>
        <p:grpSpPr>
          <a:xfrm>
            <a:off x="4876800" y="1905000"/>
            <a:ext cx="3403600" cy="711201"/>
            <a:chOff x="0" y="45719"/>
            <a:chExt cx="3403600" cy="711200"/>
          </a:xfrm>
        </p:grpSpPr>
        <p:sp>
          <p:nvSpPr>
            <p:cNvPr id="86" name="Shape 86"/>
            <p:cNvSpPr/>
            <p:nvPr/>
          </p:nvSpPr>
          <p:spPr>
            <a:xfrm>
              <a:off x="0" y="45719"/>
              <a:ext cx="3403600" cy="711201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63DB"/>
                </a:gs>
                <a:gs pos="19999">
                  <a:srgbClr val="0063D5"/>
                </a:gs>
                <a:gs pos="100000">
                  <a:srgbClr val="0049A3"/>
                </a:gs>
              </a:gsLst>
              <a:lin ang="5400000" scaled="0"/>
            </a:gradFill>
            <a:ln w="9525" cap="flat">
              <a:solidFill>
                <a:srgbClr val="0063C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2000">
                  <a:effectLst/>
                  <a:latin typeface="標楷體"/>
                  <a:ea typeface="標楷體"/>
                  <a:cs typeface="標楷體"/>
                  <a:sym typeface="標楷體"/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34704" y="92709"/>
              <a:ext cx="3334192" cy="617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0" defTabSz="91440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另一只已经感染病毒的手机发送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SMS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钓鱼简讯</a:t>
              </a:r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2786062" y="3309937"/>
            <a:ext cx="2251076" cy="795338"/>
            <a:chOff x="0" y="3651"/>
            <a:chExt cx="2251075" cy="795337"/>
          </a:xfrm>
        </p:grpSpPr>
        <p:sp>
          <p:nvSpPr>
            <p:cNvPr id="89" name="Shape 89"/>
            <p:cNvSpPr/>
            <p:nvPr/>
          </p:nvSpPr>
          <p:spPr>
            <a:xfrm>
              <a:off x="0" y="3651"/>
              <a:ext cx="2251075" cy="79533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63DB"/>
                </a:gs>
                <a:gs pos="19999">
                  <a:srgbClr val="0063D5"/>
                </a:gs>
                <a:gs pos="100000">
                  <a:srgbClr val="0049A3"/>
                </a:gs>
              </a:gsLst>
              <a:lin ang="5400000" scaled="0"/>
            </a:gradFill>
            <a:ln w="9525" cap="flat">
              <a:solidFill>
                <a:srgbClr val="0063C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2000">
                  <a:effectLst/>
                  <a:latin typeface="標楷體"/>
                  <a:ea typeface="標楷體"/>
                  <a:cs typeface="標楷體"/>
                  <a:sym typeface="標楷體"/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38809" y="92709"/>
              <a:ext cx="2173457" cy="617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0" defTabSz="91440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用户收到钓鱼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SMS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简讯</a:t>
              </a:r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2184400" y="5070475"/>
            <a:ext cx="2692400" cy="779463"/>
            <a:chOff x="0" y="0"/>
            <a:chExt cx="2692400" cy="779462"/>
          </a:xfrm>
        </p:grpSpPr>
        <p:sp>
          <p:nvSpPr>
            <p:cNvPr id="92" name="Shape 92"/>
            <p:cNvSpPr/>
            <p:nvPr/>
          </p:nvSpPr>
          <p:spPr>
            <a:xfrm>
              <a:off x="0" y="0"/>
              <a:ext cx="2692400" cy="77946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63DB"/>
                </a:gs>
                <a:gs pos="19999">
                  <a:srgbClr val="0063D5"/>
                </a:gs>
                <a:gs pos="100000">
                  <a:srgbClr val="0049A3"/>
                </a:gs>
              </a:gsLst>
              <a:lin ang="5400000" scaled="0"/>
            </a:gradFill>
            <a:ln w="9525" cap="flat">
              <a:solidFill>
                <a:srgbClr val="0063C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2000">
                  <a:effectLst/>
                  <a:latin typeface="標楷體"/>
                  <a:ea typeface="標楷體"/>
                  <a:cs typeface="標楷體"/>
                  <a:sym typeface="標楷體"/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>
              <a:off x="38034" y="214471"/>
              <a:ext cx="2616332" cy="350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914400">
                <a:defRPr sz="20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000">
                  <a:solidFill>
                    <a:srgbClr val="FFFFFF"/>
                  </a:solidFill>
                </a:rPr>
                <a:t>受骗下载安装病毒</a:t>
              </a: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3149600" y="7137400"/>
            <a:ext cx="2184400" cy="711201"/>
            <a:chOff x="0" y="45719"/>
            <a:chExt cx="2184400" cy="711200"/>
          </a:xfrm>
        </p:grpSpPr>
        <p:sp>
          <p:nvSpPr>
            <p:cNvPr id="95" name="Shape 95"/>
            <p:cNvSpPr/>
            <p:nvPr/>
          </p:nvSpPr>
          <p:spPr>
            <a:xfrm>
              <a:off x="0" y="45719"/>
              <a:ext cx="2184400" cy="711201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63DB"/>
                </a:gs>
                <a:gs pos="19999">
                  <a:srgbClr val="0063D5"/>
                </a:gs>
                <a:gs pos="100000">
                  <a:srgbClr val="0049A3"/>
                </a:gs>
              </a:gsLst>
              <a:lin ang="5400000" scaled="0"/>
            </a:gradFill>
            <a:ln w="9525" cap="flat">
              <a:solidFill>
                <a:srgbClr val="0063C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2000">
                  <a:effectLst/>
                  <a:latin typeface="標楷體"/>
                  <a:ea typeface="標楷體"/>
                  <a:cs typeface="標楷體"/>
                  <a:sym typeface="標楷體"/>
                </a:defRPr>
              </a:pPr>
            </a:p>
          </p:txBody>
        </p:sp>
        <p:sp>
          <p:nvSpPr>
            <p:cNvPr id="96" name="Shape 96"/>
            <p:cNvSpPr/>
            <p:nvPr/>
          </p:nvSpPr>
          <p:spPr>
            <a:xfrm>
              <a:off x="34703" y="92709"/>
              <a:ext cx="2114994" cy="617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914400">
                <a:defRPr sz="20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000">
                  <a:solidFill>
                    <a:srgbClr val="FFFFFF"/>
                  </a:solidFill>
                </a:rPr>
                <a:t>病毒利用用户电话号码进行网购</a:t>
              </a:r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7500937" y="7188200"/>
            <a:ext cx="2303463" cy="609600"/>
            <a:chOff x="0" y="0"/>
            <a:chExt cx="2303462" cy="609600"/>
          </a:xfrm>
        </p:grpSpPr>
        <p:sp>
          <p:nvSpPr>
            <p:cNvPr id="98" name="Shape 98"/>
            <p:cNvSpPr/>
            <p:nvPr/>
          </p:nvSpPr>
          <p:spPr>
            <a:xfrm>
              <a:off x="0" y="0"/>
              <a:ext cx="2303463" cy="60960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63DB"/>
                </a:gs>
                <a:gs pos="19999">
                  <a:srgbClr val="0063D5"/>
                </a:gs>
                <a:gs pos="100000">
                  <a:srgbClr val="0049A3"/>
                </a:gs>
              </a:gsLst>
              <a:lin ang="5400000" scaled="0"/>
            </a:gradFill>
            <a:ln w="9525" cap="flat">
              <a:solidFill>
                <a:srgbClr val="0063C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2000">
                  <a:effectLst/>
                  <a:latin typeface="標楷體"/>
                  <a:ea typeface="標楷體"/>
                  <a:cs typeface="標楷體"/>
                  <a:sym typeface="標楷體"/>
                </a:defRPr>
              </a:pPr>
            </a:p>
          </p:txBody>
        </p:sp>
        <p:sp>
          <p:nvSpPr>
            <p:cNvPr id="99" name="Shape 99"/>
            <p:cNvSpPr/>
            <p:nvPr/>
          </p:nvSpPr>
          <p:spPr>
            <a:xfrm>
              <a:off x="29746" y="129539"/>
              <a:ext cx="2243971" cy="350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914400">
                <a:defRPr sz="2000"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000">
                  <a:solidFill>
                    <a:srgbClr val="FFFFFF"/>
                  </a:solidFill>
                </a:rPr>
                <a:t>电信商小额付费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8186737" y="4513262"/>
            <a:ext cx="2312988" cy="1336676"/>
            <a:chOff x="0" y="0"/>
            <a:chExt cx="2312987" cy="1336675"/>
          </a:xfrm>
        </p:grpSpPr>
        <p:sp>
          <p:nvSpPr>
            <p:cNvPr id="101" name="Shape 101"/>
            <p:cNvSpPr/>
            <p:nvPr/>
          </p:nvSpPr>
          <p:spPr>
            <a:xfrm>
              <a:off x="0" y="0"/>
              <a:ext cx="2312988" cy="133667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63DB"/>
                </a:gs>
                <a:gs pos="19999">
                  <a:srgbClr val="0063D5"/>
                </a:gs>
                <a:gs pos="100000">
                  <a:srgbClr val="0049A3"/>
                </a:gs>
              </a:gsLst>
              <a:lin ang="5400000" scaled="0"/>
            </a:gradFill>
            <a:ln w="9525" cap="flat">
              <a:solidFill>
                <a:srgbClr val="0063C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2000">
                  <a:effectLst/>
                  <a:latin typeface="標楷體"/>
                  <a:ea typeface="標楷體"/>
                  <a:cs typeface="標楷體"/>
                  <a:sym typeface="標楷體"/>
                </a:defRPr>
              </a:p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5224" y="226377"/>
              <a:ext cx="2182540" cy="883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0" defTabSz="91440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病毒拦截小额付费认证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SMS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简讯并偷偷帮用户确认交易</a:t>
              </a:r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7924800" y="3175000"/>
            <a:ext cx="2895600" cy="930276"/>
            <a:chOff x="0" y="113982"/>
            <a:chExt cx="2895600" cy="930275"/>
          </a:xfrm>
        </p:grpSpPr>
        <p:sp>
          <p:nvSpPr>
            <p:cNvPr id="104" name="Shape 104"/>
            <p:cNvSpPr/>
            <p:nvPr/>
          </p:nvSpPr>
          <p:spPr>
            <a:xfrm>
              <a:off x="0" y="113982"/>
              <a:ext cx="2895600" cy="9302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63DB"/>
                </a:gs>
                <a:gs pos="19999">
                  <a:srgbClr val="0063D5"/>
                </a:gs>
                <a:gs pos="100000">
                  <a:srgbClr val="0049A3"/>
                </a:gs>
              </a:gsLst>
              <a:lin ang="5400000" scaled="0"/>
            </a:gradFill>
            <a:ln w="9525" cap="flat">
              <a:solidFill>
                <a:srgbClr val="0063C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2000">
                  <a:effectLst/>
                  <a:latin typeface="標楷體"/>
                  <a:ea typeface="標楷體"/>
                  <a:cs typeface="標楷體"/>
                  <a:sym typeface="標楷體"/>
                </a:defRPr>
              </a:pPr>
            </a:p>
          </p:txBody>
        </p:sp>
        <p:sp>
          <p:nvSpPr>
            <p:cNvPr id="105" name="Shape 105"/>
            <p:cNvSpPr/>
            <p:nvPr/>
          </p:nvSpPr>
          <p:spPr>
            <a:xfrm>
              <a:off x="45393" y="137159"/>
              <a:ext cx="2804814" cy="883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0" defTabSz="91440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病毒偷取用户通讯簿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, 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利用用户手机发送钓鱼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SMS</a:t>
              </a:r>
              <a:r>
                <a:rPr sz="20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rPr>
                <a:t>简讯给更多朋友</a:t>
              </a:r>
            </a:p>
          </p:txBody>
        </p:sp>
      </p:grpSp>
      <p:sp>
        <p:nvSpPr>
          <p:cNvPr id="117" name="Shape 117"/>
          <p:cNvSpPr/>
          <p:nvPr/>
        </p:nvSpPr>
        <p:spPr>
          <a:xfrm>
            <a:off x="4653473" y="2620883"/>
            <a:ext cx="1261084" cy="684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0365C0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7998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118" name="Shape 118"/>
          <p:cNvSpPr/>
          <p:nvPr/>
        </p:nvSpPr>
        <p:spPr>
          <a:xfrm>
            <a:off x="3616359" y="4109958"/>
            <a:ext cx="207774" cy="955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0365C0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7998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119" name="Shape 119"/>
          <p:cNvSpPr/>
          <p:nvPr/>
        </p:nvSpPr>
        <p:spPr>
          <a:xfrm>
            <a:off x="3668618" y="5854700"/>
            <a:ext cx="447077" cy="1277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0365C0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7998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120" name="Shape 120"/>
          <p:cNvSpPr/>
          <p:nvPr/>
        </p:nvSpPr>
        <p:spPr>
          <a:xfrm>
            <a:off x="5338762" y="7493000"/>
            <a:ext cx="215741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0365C0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7998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121" name="Shape 121"/>
          <p:cNvSpPr/>
          <p:nvPr/>
        </p:nvSpPr>
        <p:spPr>
          <a:xfrm>
            <a:off x="8745154" y="5854700"/>
            <a:ext cx="396980" cy="1328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0365C0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7998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122" name="Shape 122"/>
          <p:cNvSpPr/>
          <p:nvPr/>
        </p:nvSpPr>
        <p:spPr>
          <a:xfrm>
            <a:off x="9356055" y="4109958"/>
            <a:ext cx="7594" cy="39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0365C0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7998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123" name="Shape 123"/>
          <p:cNvSpPr/>
          <p:nvPr/>
        </p:nvSpPr>
        <p:spPr>
          <a:xfrm>
            <a:off x="7308287" y="2620883"/>
            <a:ext cx="1112457" cy="549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round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7998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114" name="Shape 114"/>
          <p:cNvSpPr/>
          <p:nvPr/>
        </p:nvSpPr>
        <p:spPr>
          <a:xfrm>
            <a:off x="886824" y="4180697"/>
            <a:ext cx="1138886" cy="6471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感染!</a:t>
            </a:r>
          </a:p>
        </p:txBody>
      </p:sp>
      <p:sp>
        <p:nvSpPr>
          <p:cNvPr id="115" name="Shape 115"/>
          <p:cNvSpPr/>
          <p:nvPr/>
        </p:nvSpPr>
        <p:spPr>
          <a:xfrm>
            <a:off x="10369490" y="6301269"/>
            <a:ext cx="1138886" cy="6471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攻击!</a:t>
            </a:r>
          </a:p>
        </p:txBody>
      </p:sp>
      <p:sp>
        <p:nvSpPr>
          <p:cNvPr id="116" name="Shape 116"/>
          <p:cNvSpPr/>
          <p:nvPr/>
        </p:nvSpPr>
        <p:spPr>
          <a:xfrm>
            <a:off x="9268824" y="1674564"/>
            <a:ext cx="1138886" cy="6471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扩散!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6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6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2" dur="6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5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7" dur="6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5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2" dur="6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5" presetID="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7" dur="6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presetClass="entr" presetSubtype="5" presetID="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42" dur="6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presetClass="entr" presetSubtype="5" presetID="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4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presetClass="entr" presetSubtype="5" presetID="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52" dur="6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presetClass="entr" presetSubtype="5" presetID="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57" dur="6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presetClass="entr" presetSubtype="5" presetID="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62" dur="6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presetClass="entr" presetSubtype="5" presetID="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67" dur="6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presetClass="entr" presetSubtype="5" presetID="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2"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presetClass="entr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7" dur="1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presetClass="entr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2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presetClass="entr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7" dur="1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" grpId="13"/>
      <p:bldP build="whole" bldLvl="1" animBg="1" rev="0" advAuto="0" spid="117" grpId="2"/>
      <p:bldP build="whole" bldLvl="1" animBg="1" rev="0" advAuto="0" spid="114" grpId="15"/>
      <p:bldP build="whole" bldLvl="1" animBg="1" rev="0" advAuto="0" spid="103" grpId="11"/>
      <p:bldP build="whole" bldLvl="1" animBg="1" rev="0" advAuto="0" spid="116" grpId="17"/>
      <p:bldP build="whole" bldLvl="1" animBg="1" rev="0" advAuto="0" spid="91" grpId="3"/>
      <p:bldP build="whole" bldLvl="1" animBg="1" rev="0" advAuto="0" spid="88" grpId="1"/>
      <p:bldP build="whole" bldLvl="1" animBg="1" rev="0" advAuto="0" spid="118" grpId="4"/>
      <p:bldP build="whole" bldLvl="1" animBg="1" rev="0" advAuto="0" spid="120" grpId="8"/>
      <p:bldP build="whole" bldLvl="1" animBg="1" rev="0" advAuto="0" spid="100" grpId="9"/>
      <p:bldP build="whole" bldLvl="1" animBg="1" rev="0" advAuto="0" spid="122" grpId="12"/>
      <p:bldP build="whole" bldLvl="1" animBg="1" rev="0" advAuto="0" spid="115" grpId="16"/>
      <p:bldP build="whole" bldLvl="1" animBg="1" rev="0" advAuto="0" spid="123" grpId="14"/>
      <p:bldP build="whole" bldLvl="1" animBg="1" rev="0" advAuto="0" spid="94" grpId="5"/>
      <p:bldP build="whole" bldLvl="1" animBg="1" rev="0" advAuto="0" spid="121" grpId="10"/>
      <p:bldP build="whole" bldLvl="1" animBg="1" rev="0" advAuto="0" spid="119" grpId="6"/>
      <p:bldP build="whole" bldLvl="1" animBg="1" rev="0" advAuto="0" spid="97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ctr" defTabSz="438150">
              <a:defRPr sz="1800">
                <a:solidFill>
                  <a:srgbClr val="000000"/>
                </a:solidFill>
                <a:effectLst/>
              </a:defRPr>
            </a:pPr>
            <a:r>
              <a:rPr sz="5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绑架软件从</a:t>
            </a:r>
            <a:r>
              <a:rPr sz="5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PC</a:t>
            </a:r>
            <a:r>
              <a:rPr sz="5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转移到</a:t>
            </a:r>
            <a:r>
              <a:rPr sz="5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Mobile</a:t>
            </a:r>
          </a:p>
        </p:txBody>
      </p:sp>
      <p:pic>
        <p:nvPicPr>
          <p:cNvPr id="12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77" y="2177748"/>
            <a:ext cx="7558318" cy="6896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37525" y="3576637"/>
            <a:ext cx="5486400" cy="409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  <p:bldP build="whole" bldLvl="1" animBg="1" rev="0" advAuto="0" spid="12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现在轮到手机了...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0" presetID="19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48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0">
                <a:solidFill>
                  <a:srgbClr val="FFFFFF"/>
                </a:solidFill>
              </a:rPr>
              <a:t>五月: CryptoLocker</a:t>
            </a:r>
          </a:p>
        </p:txBody>
      </p:sp>
      <p:pic>
        <p:nvPicPr>
          <p:cNvPr id="132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7397" y="2403539"/>
            <a:ext cx="3985824" cy="708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1445" y="2403539"/>
            <a:ext cx="3985825" cy="7085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2"/>
      <p:bldP build="whole" bldLvl="1" animBg="1" rev="0" advAuto="0" spid="13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3815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六月, </a:t>
            </a:r>
            <a:r>
              <a:rPr sz="4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SimpleLocker</a:t>
            </a:r>
          </a:p>
        </p:txBody>
      </p:sp>
      <p:pic>
        <p:nvPicPr>
          <p:cNvPr id="13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1233" y="2147358"/>
            <a:ext cx="4987144" cy="6676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5433" y="2147358"/>
            <a:ext cx="5194733" cy="6676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1"/>
      <p:bldP build="whole" bldLvl="1" animBg="1" rev="0" advAuto="0" spid="13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38150">
              <a:defRPr sz="1800">
                <a:solidFill>
                  <a:srgbClr val="000000"/>
                </a:solidFill>
                <a:effectLst/>
              </a:defRPr>
            </a:pPr>
            <a:r>
              <a:rPr sz="5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Simplelocker </a:t>
            </a:r>
            <a:r>
              <a:rPr sz="5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国家分布</a:t>
            </a:r>
          </a:p>
        </p:txBody>
      </p:sp>
      <p:pic>
        <p:nvPicPr>
          <p:cNvPr id="140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984" y="2652224"/>
            <a:ext cx="10130832" cy="5947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48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0">
                <a:solidFill>
                  <a:srgbClr val="FFFFFF"/>
                </a:solidFill>
              </a:rPr>
              <a:t>病毒实际展现</a:t>
            </a:r>
          </a:p>
        </p:txBody>
      </p:sp>
      <p:pic>
        <p:nvPicPr>
          <p:cNvPr id="14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3312" y="2725737"/>
            <a:ext cx="3411539" cy="5472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92368" y="2679700"/>
            <a:ext cx="3459164" cy="556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3268" y="2847975"/>
            <a:ext cx="3692526" cy="5227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4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  <p:bldP build="whole" bldLvl="1" animBg="1" rev="0" advAuto="0" spid="143" grpId="2"/>
      <p:bldP build="whole" bldLvl="1" animBg="1" rev="0" advAuto="0" spid="144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787400" y="254000"/>
            <a:ext cx="11430000" cy="144052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Who we are</a:t>
            </a:r>
          </a:p>
        </p:txBody>
      </p:sp>
      <p:pic>
        <p:nvPicPr>
          <p:cNvPr id="3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654" y="1911564"/>
            <a:ext cx="5570880" cy="5930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100" y="2378339"/>
            <a:ext cx="7226300" cy="3760789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3458633" y="4274608"/>
            <a:ext cx="7226301" cy="919163"/>
          </a:xfrm>
          <a:prstGeom prst="roundRect">
            <a:avLst>
              <a:gd name="adj" fmla="val 16667"/>
            </a:avLst>
          </a:prstGeom>
          <a:ln w="38100">
            <a:solidFill>
              <a:srgbClr val="C00000"/>
            </a:solidFill>
            <a:round/>
          </a:ln>
        </p:spPr>
        <p:txBody>
          <a:bodyPr lIns="45719" rIns="45719"/>
          <a:lstStyle/>
          <a:p>
            <a:pPr lvl="0" defTabSz="914400">
              <a:defRPr sz="1600">
                <a:solidFill>
                  <a:srgbClr val="C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2" name="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220" y="1936551"/>
            <a:ext cx="8366767" cy="2234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933" y="4083579"/>
            <a:ext cx="8395341" cy="2500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56853" y="4286263"/>
            <a:ext cx="4354348" cy="2095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637" y="6497230"/>
            <a:ext cx="10677526" cy="1665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87062" y="6497230"/>
            <a:ext cx="1714501" cy="171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75541" y="2248601"/>
            <a:ext cx="4316972" cy="2095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presetClass="entr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presetClass="entr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presetClass="entr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" grpId="3"/>
      <p:bldP build="whole" bldLvl="1" animBg="1" rev="0" advAuto="0" spid="39" grpId="1"/>
      <p:bldP build="whole" bldLvl="1" animBg="1" rev="0" advAuto="0" spid="44" grpId="7"/>
      <p:bldP build="whole" bldLvl="1" animBg="1" rev="0" advAuto="0" spid="45" grpId="8"/>
      <p:bldP build="whole" bldLvl="1" animBg="1" rev="0" advAuto="0" spid="47" grpId="5"/>
      <p:bldP build="whole" bldLvl="1" animBg="1" rev="0" advAuto="0" spid="46" grpId="9"/>
      <p:bldP build="whole" bldLvl="1" animBg="1" rev="0" advAuto="0" spid="40" grpId="2"/>
      <p:bldP build="whole" bldLvl="1" animBg="1" rev="0" advAuto="0" spid="43" grpId="6"/>
      <p:bldP build="whole" bldLvl="1" animBg="1" rev="0" advAuto="0" spid="42" grpId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这跟Root有什么关系?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a-nightmare-on-elm-street-5703-p-1382738468-470-7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8175" y="-81734"/>
            <a:ext cx="17588763" cy="991706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561713" y="2805176"/>
            <a:ext cx="8120024" cy="2741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l" defTabSz="914400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latin typeface="Roboto Cn"/>
                <a:ea typeface="Roboto Cn"/>
                <a:cs typeface="Roboto Cn"/>
                <a:sym typeface="Roboto Cn"/>
              </a:rPr>
              <a:t>如果......这些病毒都有Root权限呢？</a:t>
            </a:r>
            <a:br>
              <a:rPr sz="4000">
                <a:solidFill>
                  <a:srgbClr val="FFFFFF"/>
                </a:solidFill>
                <a:latin typeface="Roboto Cn"/>
                <a:ea typeface="Roboto Cn"/>
                <a:cs typeface="Roboto Cn"/>
                <a:sym typeface="Roboto Cn"/>
              </a:rPr>
            </a:br>
            <a:r>
              <a:rPr sz="4000">
                <a:solidFill>
                  <a:srgbClr val="FFFFFF"/>
                </a:solidFill>
                <a:latin typeface="Roboto Cn"/>
                <a:ea typeface="Roboto Cn"/>
                <a:cs typeface="Roboto Cn"/>
                <a:sym typeface="Roboto Cn"/>
              </a:rPr>
              <a:t> </a:t>
            </a:r>
            <a:endParaRPr sz="4000">
              <a:solidFill>
                <a:srgbClr val="FFFFFF"/>
              </a:solidFill>
              <a:latin typeface="Roboto Cn"/>
              <a:ea typeface="Roboto Cn"/>
              <a:cs typeface="Roboto Cn"/>
              <a:sym typeface="Roboto Cn"/>
            </a:endParaRPr>
          </a:p>
          <a:p>
            <a:pPr lvl="0" marL="345722" indent="-345722" algn="l" defTabSz="9144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Roboto Cn"/>
                <a:ea typeface="Roboto Cn"/>
                <a:cs typeface="Roboto Cn"/>
                <a:sym typeface="Roboto Cn"/>
              </a:rPr>
              <a:t>突破4.4短信不能写的限制？ </a:t>
            </a:r>
            <a:endParaRPr sz="2800">
              <a:solidFill>
                <a:srgbClr val="FFFFFF"/>
              </a:solidFill>
              <a:latin typeface="Roboto Cn"/>
              <a:ea typeface="Roboto Cn"/>
              <a:cs typeface="Roboto Cn"/>
              <a:sym typeface="Roboto Cn"/>
            </a:endParaRPr>
          </a:p>
          <a:p>
            <a:pPr lvl="0" marL="345722" indent="-345722" algn="l" defTabSz="9144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Roboto Cn"/>
                <a:ea typeface="Roboto Cn"/>
                <a:cs typeface="Roboto Cn"/>
                <a:sym typeface="Roboto Cn"/>
              </a:rPr>
              <a:t>直接把重要文档加密？ </a:t>
            </a:r>
            <a:endParaRPr sz="2800">
              <a:solidFill>
                <a:srgbClr val="FFFFFF"/>
              </a:solidFill>
              <a:latin typeface="Roboto Cn"/>
              <a:ea typeface="Roboto Cn"/>
              <a:cs typeface="Roboto Cn"/>
              <a:sym typeface="Roboto Cn"/>
            </a:endParaRPr>
          </a:p>
          <a:p>
            <a:pPr lvl="0" marL="345722" indent="-345722" algn="l" defTabSz="914400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Roboto Cn"/>
                <a:ea typeface="Roboto Cn"/>
                <a:cs typeface="Roboto Cn"/>
                <a:sym typeface="Roboto Cn"/>
              </a:rPr>
              <a:t>自我保护永不被删除？</a:t>
            </a:r>
          </a:p>
        </p:txBody>
      </p:sp>
      <p:sp>
        <p:nvSpPr>
          <p:cNvPr id="151" name="Shape 151"/>
          <p:cNvSpPr/>
          <p:nvPr/>
        </p:nvSpPr>
        <p:spPr>
          <a:xfrm>
            <a:off x="8296105" y="6628129"/>
            <a:ext cx="3795523" cy="86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噩梦一场...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" dur="1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1"/>
      <p:bldP build="whole" bldLvl="1" animBg="1" rev="0" advAuto="0" spid="151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Root, 站在正义的一方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沒有Root之前...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4224370_200724471162_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0750" y="17925"/>
            <a:ext cx="14792042" cy="9793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535279" y="431094"/>
            <a:ext cx="7863655" cy="2829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病毒不好清，因为 </a:t>
            </a:r>
            <a:endParaRPr sz="42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518583" indent="-518583" algn="l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用户还是需要手动点 </a:t>
            </a:r>
            <a:endParaRPr sz="42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518583" indent="-518583" algn="l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病毒化妆术。伪装成系统服务 </a:t>
            </a:r>
            <a:endParaRPr sz="42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518583" indent="-518583" algn="l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设备管理器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15.pic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500" y="2214673"/>
            <a:ext cx="3399408" cy="6043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16.pic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2696" y="2214673"/>
            <a:ext cx="3399408" cy="604339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4159249" y="582929"/>
            <a:ext cx="4686301" cy="86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病毒清除引导</a:t>
            </a:r>
          </a:p>
        </p:txBody>
      </p:sp>
      <p:pic>
        <p:nvPicPr>
          <p:cNvPr id="163" name="1.pic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0892" y="2214673"/>
            <a:ext cx="3399408" cy="6043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1"/>
      <p:bldP build="whole" bldLvl="1" animBg="1" rev="0" advAuto="0" spid="161" grpId="2"/>
      <p:bldP build="whole" bldLvl="1" animBg="1" rev="0" advAuto="0" spid="163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ROM病毒清除引导</a:t>
            </a:r>
          </a:p>
        </p:txBody>
      </p:sp>
      <p:pic>
        <p:nvPicPr>
          <p:cNvPr id="166" name="螢幕快照 2014-08-22 下午6.33.3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4823" y="2284814"/>
            <a:ext cx="8455154" cy="579638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644649" y="8455617"/>
            <a:ext cx="9715501" cy="63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拜托用户看得懂，相信我们，然后愿意点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8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6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_thumb[9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478" y="-61436"/>
            <a:ext cx="13447511" cy="987647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549063" y="4373879"/>
            <a:ext cx="4887105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b="1" sz="6000">
                <a:latin typeface="Roboto Cn"/>
                <a:ea typeface="Roboto Cn"/>
                <a:cs typeface="Roboto Cn"/>
                <a:sym typeface="Roboto Cn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000">
                <a:solidFill>
                  <a:srgbClr val="FFFFFF"/>
                </a:solidFill>
              </a:rPr>
              <a:t>有Root之后…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以清理大师为例</a:t>
            </a:r>
          </a:p>
        </p:txBody>
      </p:sp>
      <p:graphicFrame>
        <p:nvGraphicFramePr>
          <p:cNvPr id="173" name="Table 173"/>
          <p:cNvGraphicFramePr/>
          <p:nvPr/>
        </p:nvGraphicFramePr>
        <p:xfrm>
          <a:off x="787400" y="2768600"/>
          <a:ext cx="11430000" cy="637230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810000"/>
                <a:gridCol w="3810000"/>
                <a:gridCol w="3810000"/>
              </a:tblGrid>
              <a:tr h="1392832">
                <a:tc>
                  <a:txBody>
                    <a:bodyPr/>
                    <a:lstStyle/>
                    <a:p>
                      <a:pPr lvl="0" algn="ctr">
                        <a:defRPr sz="34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沒root前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取得root後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miter lim="400000"/>
                    </a:lnR>
                  </a:tcPr>
                </a:tc>
              </a:tr>
              <a:tr h="1392832">
                <a:tc>
                  <a:txBody>
                    <a:bodyPr/>
                    <a:lstStyle/>
                    <a:p>
                      <a:pPr lvl="0"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垃圾清理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受限于系统缓存清除限制  (all or nothing)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系统缓存可以针对的处理，选择性清理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miter lim="400000"/>
                    </a:lnR>
                  </a:tcPr>
                </a:tc>
              </a:tr>
              <a:tr h="2193808">
                <a:tc>
                  <a:txBody>
                    <a:bodyPr/>
                    <a:lstStyle/>
                    <a:p>
                      <a:pPr lvl="0"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内存加速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无法控制应用自动重启行为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压制自动重启，获取系统维护的App活动信息，电量信息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miter lim="400000"/>
                    </a:lnR>
                  </a:tcPr>
                </a:tc>
              </a:tr>
              <a:tr h="1392832">
                <a:tc>
                  <a:txBody>
                    <a:bodyPr/>
                    <a:lstStyle/>
                    <a:p>
                      <a:pPr lvl="0"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病毒处理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只能引导卸载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C82506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一键清除，一键冻结</a:t>
                      </a: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iti SC Light"/>
                          <a:ea typeface="Heiti SC Light"/>
                          <a:cs typeface="Heiti SC Light"/>
                          <a:sym typeface="Heiti SC Light"/>
                        </a:rPr>
                        <a:t>，解决病毒自我保护问题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miter lim="400000"/>
                    </a:lnR>
                    <a:lnB w="254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 advClick="1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excalibur-sword-in-the-ston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86360"/>
            <a:ext cx="13004801" cy="1040384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-68809" y="6954440"/>
            <a:ext cx="13320599" cy="296644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70000"/>
                </a:srgbClr>
              </a:gs>
            </a:gsLst>
            <a:lin ang="16200000"/>
          </a:gradFill>
          <a:ln w="25400">
            <a:solidFill/>
          </a:ln>
        </p:spPr>
        <p:txBody>
          <a:bodyPr lIns="45719" rIns="45719"/>
          <a:lstStyle/>
          <a:p>
            <a:pPr lvl="0" algn="l" defTabSz="914400">
              <a:defRPr sz="1800">
                <a:solidFill>
                  <a:srgbClr val="000000"/>
                </a:solidFill>
                <a:effectLst/>
                <a:latin typeface="Roboto Cn"/>
                <a:ea typeface="Roboto Cn"/>
                <a:cs typeface="Roboto Cn"/>
                <a:sym typeface="Roboto Cn"/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678624" y="8134131"/>
            <a:ext cx="11825733" cy="60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40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</a:rPr>
              <a:t>我们的责任, 是找到这把武器, 确定它是在正义的一方</a:t>
            </a:r>
          </a:p>
        </p:txBody>
      </p:sp>
      <p:sp>
        <p:nvSpPr>
          <p:cNvPr id="178" name="Shape 178"/>
          <p:cNvSpPr/>
          <p:nvPr/>
        </p:nvSpPr>
        <p:spPr>
          <a:xfrm>
            <a:off x="750505" y="1254505"/>
            <a:ext cx="3583382" cy="1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914400">
              <a:lnSpc>
                <a:spcPct val="15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Root是个强大的武器，</a:t>
            </a:r>
            <a:endParaRPr sz="26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algn="l" defTabSz="914400">
              <a:lnSpc>
                <a:spcPct val="15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但它本身没有对错，</a:t>
            </a:r>
            <a:endParaRPr sz="26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algn="l" defTabSz="914400">
              <a:lnSpc>
                <a:spcPct val="150000"/>
              </a:lnSpc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端看挥舞他的人是谁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  <p:bldP build="whole" bldLvl="1" animBg="1" rev="0" advAuto="0" spid="177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787400" y="254000"/>
            <a:ext cx="11430000" cy="1562696"/>
          </a:xfrm>
          <a:prstGeom prst="rect">
            <a:avLst/>
          </a:prstGeom>
        </p:spPr>
        <p:txBody>
          <a:bodyPr/>
          <a:lstStyle>
            <a:lvl1pPr algn="ctr" defTabSz="438150">
              <a:defRPr sz="66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600">
                <a:solidFill>
                  <a:srgbClr val="FFFFFF"/>
                </a:solidFill>
              </a:rPr>
              <a:t>手机 v.s 你的隐私</a:t>
            </a:r>
          </a:p>
        </p:txBody>
      </p:sp>
      <p:sp>
        <p:nvSpPr>
          <p:cNvPr id="50" name="Shape 50"/>
          <p:cNvSpPr/>
          <p:nvPr/>
        </p:nvSpPr>
        <p:spPr>
          <a:xfrm>
            <a:off x="785018" y="3189287"/>
            <a:ext cx="7713664" cy="399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493888" indent="-493888" algn="l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地理位置追踪 </a:t>
            </a:r>
            <a:endParaRPr sz="40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493888" indent="-493888" algn="l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生活习惯追踪 </a:t>
            </a:r>
            <a:endParaRPr sz="40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493888" indent="-493888" algn="l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喜好追踪 </a:t>
            </a:r>
            <a:endParaRPr sz="40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493888" indent="-493888" algn="l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亲朋好友追踪</a:t>
            </a:r>
            <a:endParaRPr sz="40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493888" indent="-493888" algn="l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銀行信息</a:t>
            </a:r>
          </a:p>
        </p:txBody>
      </p:sp>
      <p:pic>
        <p:nvPicPr>
          <p:cNvPr id="5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2356" y="2879725"/>
            <a:ext cx="1141413" cy="1203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7368" y="5286375"/>
            <a:ext cx="1141414" cy="1203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6722" y="3649133"/>
            <a:ext cx="1203326" cy="1201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3001" y="4616292"/>
            <a:ext cx="1141414" cy="1141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97664" y="2855912"/>
            <a:ext cx="7812089" cy="4041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nodeType="after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nodeType="after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nodeType="after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0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nodeType="after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" grpId="2"/>
      <p:bldP build="whole" bldLvl="1" animBg="1" rev="0" advAuto="0" spid="53" grpId="3"/>
      <p:bldP build="whole" bldLvl="1" animBg="1" rev="0" advAuto="0" spid="54" grpId="4"/>
      <p:bldP build="whole" bldLvl="1" animBg="1" rev="0" advAuto="0" spid="55" grpId="6"/>
      <p:bldP build="whole" bldLvl="1" animBg="1" rev="0" advAuto="0" spid="52" grpId="5"/>
      <p:bldP build="p" bldLvl="5" animBg="1" rev="0" advAuto="0" spid="5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Q &amp; A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ctr" defTabSz="416242">
              <a:defRPr sz="1800">
                <a:solidFill>
                  <a:srgbClr val="000000"/>
                </a:solidFill>
                <a:effectLst/>
              </a:defRPr>
            </a:pPr>
            <a:r>
              <a:rPr sz="589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全球移动安全威胁最新动态部落格</a:t>
            </a:r>
            <a:br>
              <a:rPr sz="5890">
                <a:solidFill>
                  <a:srgbClr val="C00000"/>
                </a:solidFill>
                <a:latin typeface="新細明體"/>
                <a:ea typeface="新細明體"/>
                <a:cs typeface="新細明體"/>
                <a:sym typeface="新細明體"/>
              </a:rPr>
            </a:br>
            <a:r>
              <a:rPr sz="532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  <a:hlinkClick r:id="rId2" invalidUrl="" action="" tgtFrame="" tooltip="" history="1" highlightClick="0" endSnd="0"/>
              </a:rPr>
              <a:t>http://www.cmcm.com/blog</a:t>
            </a:r>
          </a:p>
        </p:txBody>
      </p:sp>
      <p:pic>
        <p:nvPicPr>
          <p:cNvPr id="183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7306" y="3052033"/>
            <a:ext cx="5150188" cy="5148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3190875" y="1127124"/>
            <a:ext cx="10972800" cy="1143001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lvl="0" algn="ctr" defTabSz="332993">
              <a:defRPr sz="1800">
                <a:solidFill>
                  <a:srgbClr val="000000"/>
                </a:solidFill>
                <a:effectLst/>
              </a:defRPr>
            </a:pPr>
            <a:r>
              <a:rPr sz="4104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手机安全实时信息更新</a:t>
            </a:r>
            <a:br>
              <a:rPr sz="4104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</a:br>
            <a:r>
              <a:rPr sz="4104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安全时光墙</a:t>
            </a:r>
          </a:p>
        </p:txBody>
      </p:sp>
      <p:pic>
        <p:nvPicPr>
          <p:cNvPr id="18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987" y="3934883"/>
            <a:ext cx="4651376" cy="4651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570" y="1041826"/>
            <a:ext cx="4313228" cy="7669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38150">
              <a:defRPr sz="56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600">
                <a:solidFill>
                  <a:srgbClr val="FFFFFF"/>
                </a:solidFill>
              </a:rPr>
              <a:t>议程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95111" indent="-39511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全球安全大趋势</a:t>
            </a:r>
            <a:endParaRPr sz="32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395111" indent="-39511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2014 </a:t>
            </a: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上半年主要威胁</a:t>
            </a:r>
            <a:endParaRPr sz="32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395111" indent="-39511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这跟Root有什么关系?</a:t>
            </a:r>
            <a:endParaRPr sz="32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395111" indent="-39511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Root, 站在正义的一方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60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6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6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6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6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ctr" defTabSz="43815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病毒是什么</a:t>
            </a:r>
            <a:r>
              <a:rPr sz="60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??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787400" y="2768600"/>
            <a:ext cx="5804099" cy="5715000"/>
          </a:xfrm>
          <a:prstGeom prst="rect">
            <a:avLst/>
          </a:prstGeom>
        </p:spPr>
        <p:txBody>
          <a:bodyPr/>
          <a:lstStyle/>
          <a:p>
            <a:pPr lvl="0" marL="492125" indent="-492125" defTabSz="438150">
              <a:spcBef>
                <a:spcPts val="600"/>
              </a:spcBef>
              <a:buSzPct val="75000"/>
              <a:buFont typeface="標楷體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传播</a:t>
            </a:r>
            <a:endParaRPr sz="40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2" marL="1234722" indent="-345722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网络</a:t>
            </a:r>
            <a:endParaRPr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2" marL="1234722" indent="-345722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社交媒体</a:t>
            </a:r>
            <a:endParaRPr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2" marL="1234722" indent="-345722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手机短信</a:t>
            </a:r>
            <a:endParaRPr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1" marL="628650" indent="-295275" defTabSz="438150">
              <a:spcBef>
                <a:spcPts val="600"/>
              </a:spcBef>
              <a:buClr>
                <a:srgbClr val="595959"/>
              </a:buClr>
              <a:buSzPct val="75000"/>
              <a:buFont typeface="標楷體"/>
              <a:buChar char="•"/>
              <a:defRPr sz="1800">
                <a:solidFill>
                  <a:srgbClr val="000000"/>
                </a:solidFill>
                <a:effectLst/>
              </a:defRPr>
            </a:pPr>
            <a:endParaRPr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492125" indent="-492125" defTabSz="438150">
              <a:spcBef>
                <a:spcPts val="600"/>
              </a:spcBef>
              <a:buSzPct val="75000"/>
              <a:buFont typeface="標楷體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破坏</a:t>
            </a:r>
            <a:endParaRPr sz="40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2" marL="1234722" indent="-345722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隐私被窃</a:t>
            </a:r>
            <a:endParaRPr sz="28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2" marL="1234722" indent="-345722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恶意</a:t>
            </a: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扣费</a:t>
            </a:r>
            <a:endParaRPr sz="28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2" marL="1234722" indent="-345722" defTabSz="438150">
              <a:lnSpc>
                <a:spcPct val="150000"/>
              </a:lnSpc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银行账号相关支付外泄</a:t>
            </a:r>
          </a:p>
        </p:txBody>
      </p:sp>
      <p:pic>
        <p:nvPicPr>
          <p:cNvPr id="62" name="2531170_230157942474_2.jpg" descr="http://pic14.nipic.com/20110611/2531170_230157942474_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6612" y="3248025"/>
            <a:ext cx="4756151" cy="4756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600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6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6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6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6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6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nodeType="after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6" dur="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6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6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6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600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1" grpId="1"/>
      <p:bldP build="whole" bldLvl="1" animBg="1" rev="0" advAuto="0" spid="6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38150">
              <a:defRPr sz="54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400">
                <a:solidFill>
                  <a:srgbClr val="FFFFFF"/>
                </a:solidFill>
              </a:rPr>
              <a:t>移动端安全近期趋势</a:t>
            </a:r>
          </a:p>
        </p:txBody>
      </p:sp>
      <p:pic>
        <p:nvPicPr>
          <p:cNvPr id="65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245" y="3049058"/>
            <a:ext cx="11232310" cy="6253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38150">
              <a:defRPr sz="56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600">
                <a:solidFill>
                  <a:srgbClr val="FFFFFF"/>
                </a:solidFill>
              </a:rPr>
              <a:t>移动端安全威胁特性</a:t>
            </a:r>
          </a:p>
        </p:txBody>
      </p:sp>
      <p:sp>
        <p:nvSpPr>
          <p:cNvPr id="68" name="Shape 68"/>
          <p:cNvSpPr/>
          <p:nvPr>
            <p:ph type="body" idx="4294967295"/>
          </p:nvPr>
        </p:nvSpPr>
        <p:spPr>
          <a:xfrm>
            <a:off x="660400" y="3363118"/>
            <a:ext cx="6697002" cy="4525964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lvl="0" marL="345722" indent="-345722" defTabSz="438150"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区域化特性</a:t>
            </a: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,</a:t>
            </a: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利用熱點事件</a:t>
            </a:r>
            <a:b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</a:br>
            <a:endParaRPr sz="24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345722" indent="-345722" defTabSz="438150"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与支付安全高度相关</a:t>
            </a:r>
            <a:b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</a:br>
            <a:endParaRPr sz="24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345722" indent="-345722" defTabSz="438150"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与电信各项服务相关</a:t>
            </a:r>
            <a:b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</a:br>
            <a:endParaRPr sz="240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Heiti SC Light"/>
            </a:endParaRPr>
          </a:p>
          <a:p>
            <a:pPr lvl="0" marL="345722" indent="-345722" defTabSz="438150">
              <a:spcBef>
                <a:spcPts val="600"/>
              </a:spcBef>
              <a:buSzPct val="75000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快速变种</a:t>
            </a:r>
          </a:p>
        </p:txBody>
      </p:sp>
      <p:pic>
        <p:nvPicPr>
          <p:cNvPr id="69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6625" y="3405981"/>
            <a:ext cx="6450013" cy="3525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600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6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nodeType="after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6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6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6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8" grpId="1"/>
      <p:bldP build="whole" bldLvl="1" animBg="1" rev="0" advAuto="0" spid="6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60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</a:rPr>
              <a:t>三个真实病毒攻击案例</a:t>
            </a:r>
          </a:p>
        </p:txBody>
      </p:sp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ctr" defTabSz="438150">
              <a:defRPr sz="1800">
                <a:solidFill>
                  <a:srgbClr val="000000"/>
                </a:solidFill>
                <a:effectLst/>
              </a:defRPr>
            </a:pPr>
            <a:r>
              <a:rPr sz="4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小心</a:t>
            </a:r>
            <a:r>
              <a:rPr sz="4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! </a:t>
            </a:r>
            <a:r>
              <a:rPr sz="480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给您的快递不一定是惊喜</a:t>
            </a:r>
          </a:p>
        </p:txBody>
      </p:sp>
      <p:pic>
        <p:nvPicPr>
          <p:cNvPr id="74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4070" y="3083066"/>
            <a:ext cx="7716660" cy="5086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